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omments/modernComment_1EE_F96779BA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510" r:id="rId13"/>
    <p:sldId id="496" r:id="rId14"/>
    <p:sldId id="505" r:id="rId15"/>
    <p:sldId id="502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02" d="100"/>
          <a:sy n="102" d="100"/>
        </p:scale>
        <p:origin x="1686" y="31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omments/modernComment_1EE_F96779B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68D90EF-6401-4981-8090-7E164C06C828}" authorId="{54790F16-BFD2-D0B5-B6B6-BF5542BA1775}" created="2025-11-11T15:52:54.16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184308154" sldId="494"/>
      <ac:spMk id="10" creationId="{0091CC3F-8964-9E5D-8EBE-3718E8E0EB1C}"/>
      <ac:txMk cp="253" len="134">
        <ac:context len="823" hash="1412755669"/>
      </ac:txMk>
    </ac:txMkLst>
    <p188:pos x="8542309" y="1926842"/>
    <p188:replyLst>
      <p188:reply id="{028FAF7F-31A5-4E71-8F28-488F9D4AB630}" authorId="{B39AE3CA-EB25-4CD9-9453-942A94071548}" created="2025-11-11T19:58:56.712">
        <p188:txBody>
          <a:bodyPr/>
          <a:lstStyle/>
          <a:p>
            <a:r>
              <a:rPr lang="en-US"/>
              <a:t>Added additional bullet</a:t>
            </a:r>
          </a:p>
        </p188:txBody>
      </p188:reply>
    </p188:replyLst>
    <p188:txBody>
      <a:bodyPr/>
      <a:lstStyle/>
      <a:p>
        <a:r>
          <a:rPr lang="en-US"/>
          <a:t>I want to include a bullet to show the need based on the 2024 base case and reduced load sensitivity case.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EE_F96779BA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and AEPSC Drill Hole to Sand Lake to Solstice 765-kV Line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November 19, 2025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A85B1-2BCC-B963-2F98-D92DAA12A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30298-46FB-3AD6-B1B6-2D8194BB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41E9B-44AC-B9B8-95C8-CF06254EC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580907"/>
          </a:xfrm>
        </p:spPr>
        <p:txBody>
          <a:bodyPr/>
          <a:lstStyle/>
          <a:p>
            <a:r>
              <a:rPr lang="en-US" sz="1800" dirty="0"/>
              <a:t>Install two 765-kV circuit breakers rated at 4000 A or greater in a breaker-and-a-half arrangement at the newly approved Drill Hole 765-kV Switch;</a:t>
            </a:r>
          </a:p>
          <a:p>
            <a:r>
              <a:rPr lang="en-US" sz="1800" dirty="0"/>
              <a:t>Install four 765-kV circuit breakers rated at 4000 A or greater in a breaker-and-a-half arrangement at the newly approved Sand Lake 765-kV Switch;</a:t>
            </a:r>
          </a:p>
          <a:p>
            <a:r>
              <a:rPr lang="en-US" sz="1800" dirty="0"/>
              <a:t>Install one 765-kV circuit breaker rated at 4000 A or greater in a double-bus, double-breaker arrangement at the newly approved Solstice 765-kV Switch;</a:t>
            </a:r>
          </a:p>
          <a:p>
            <a:r>
              <a:rPr lang="en-US" sz="1800" dirty="0"/>
              <a:t>Construct a new Drill Hole to Sand Lake 765-kV single-circuit transmission line using a conductor rated at 5382 A or greater with normal and emergency ratings of at least 7602 MVA, which will require a new ROW, approximately 57.6-mile; and</a:t>
            </a:r>
          </a:p>
          <a:p>
            <a:r>
              <a:rPr lang="en-US" sz="1800" dirty="0"/>
              <a:t>Construct a new Sand Lake to Solstice 765-kV single-circuit transmission line using a conductor rated at 5382 A or greater with normal and emergency ratings of at least 7602 MVA, which will require a new ROW, approximately 46.8-mile.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6E569-7990-CB52-7EDB-72A51A396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414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77B4FE-6ACC-657B-13FB-57DDA20C9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07" y="936437"/>
            <a:ext cx="7283385" cy="521668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C4E5F12-43D0-DDE2-B8E5-69E551538685}"/>
              </a:ext>
            </a:extLst>
          </p:cNvPr>
          <p:cNvSpPr/>
          <p:nvPr/>
        </p:nvSpPr>
        <p:spPr>
          <a:xfrm>
            <a:off x="2243579" y="2875176"/>
            <a:ext cx="1385741" cy="137631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000" dirty="0"/>
              <a:t>Oncor and American Electric Power Service Corporation (AEPSC) jointly submitted the Drill Hole to Sand Lake to Solstice 765-kV Line Project to the Regional Planning Group (RPG) in July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81000" y="2438779"/>
            <a:ext cx="3785647" cy="31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This Tier 1 proposed project submission is estimated to cost $742.2 million and will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Addresses the statewide extra-high voltage reliability needs identified in the 2024 Regional Transmission Plan (RTP) driven by rapidly growing electrical demand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E19DA7-DCF7-7A75-7DE8-571349E55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382" y="2438779"/>
            <a:ext cx="4448818" cy="318644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F8ADD03-66D6-03BF-AC93-C79D6DA0C760}"/>
              </a:ext>
            </a:extLst>
          </p:cNvPr>
          <p:cNvSpPr/>
          <p:nvPr/>
        </p:nvSpPr>
        <p:spPr>
          <a:xfrm>
            <a:off x="5222449" y="3601038"/>
            <a:ext cx="772998" cy="83898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000" dirty="0"/>
              <a:t>Pursuant to Protocol Section 3.11.4.7 (Tier 1)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Tier 1 projects require ERCOT Board endorsement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000" dirty="0"/>
              <a:t>Pursuant to Protocol Section 3.11.4.9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868116"/>
            <a:ext cx="8534400" cy="5344148"/>
          </a:xfrm>
        </p:spPr>
        <p:txBody>
          <a:bodyPr/>
          <a:lstStyle/>
          <a:p>
            <a:r>
              <a:rPr lang="en-US" sz="2000" dirty="0"/>
              <a:t>In the 2024 RTP, the forecasted summer peak demand for 2030 exceeded 150 GW, of which approximately 50 GW is large load</a:t>
            </a:r>
          </a:p>
          <a:p>
            <a:r>
              <a:rPr lang="en-US" sz="2000" dirty="0"/>
              <a:t>The unprecedented load growth prompted discussions about introducing a 765-kV backbone infrastructure to the ERCOT Transmission Grid</a:t>
            </a:r>
          </a:p>
          <a:p>
            <a:r>
              <a:rPr lang="en-US" sz="2000" dirty="0"/>
              <a:t>The 2024 RTP performed a comprehensive evaluation for determining the 765-kV transmission plan to satisfy the reliability need by 2030</a:t>
            </a:r>
          </a:p>
          <a:p>
            <a:r>
              <a:rPr lang="en-US" sz="2000" dirty="0"/>
              <a:t>The 2024 RTP developed the 765-kV Strategic Transmission Expansion Plan (STEP) Core Plan to address the 2030 base case reliability needs</a:t>
            </a:r>
          </a:p>
          <a:p>
            <a:r>
              <a:rPr lang="en-US" sz="2000" dirty="0"/>
              <a:t>The 2024 RTP sensitivity analysis with a reduced load level (~20 GW less overall load) showed major portions of the 765-kV STEP Core Plan will still be needed to meet the reduced demand</a:t>
            </a:r>
          </a:p>
          <a:p>
            <a:r>
              <a:rPr lang="en-US" sz="2000" dirty="0"/>
              <a:t>The Drill Hole to Sand Lake to Solstice 765-kV Line Project submission is a subset of the 765-kV STEP Core Plan</a:t>
            </a:r>
          </a:p>
        </p:txBody>
      </p:sp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9770"/>
            <a:ext cx="8610600" cy="539927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ERCOT performed a comprehensive evaluation for determining the 765-kV transmission plan to satisfy the need in the 2024 RTP evaluation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ERCOT conducted extensive engineering analysis of the 765-kV plan and obtained substantial review and input from Transmission and Distribution Service Providers (TDSPs) and other stakeholders in the ERCOT region through the RPG meetings. As a culmination of these efforts, ERCOT has proposed the 765-kV STEP Core Plan during 2024 RTP study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The Drill Hole to Sand Lake to Solstice 765-kV Line Project submission is a subset of the 765-kV STEP Core Plan</a:t>
            </a:r>
          </a:p>
          <a:p>
            <a:pPr>
              <a:spcBef>
                <a:spcPts val="600"/>
              </a:spcBef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r>
              <a:rPr lang="en-US" sz="2000" dirty="0"/>
              <a:t>Pursuant to Protocol Section 3.22.1.3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ERCOT conducted a SSR screening for 765-kV STEP Core Plan, which the Drill Hole to Sand Lake to Solstice 765-kV Line Project is a subset of,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93391"/>
            <a:ext cx="8458200" cy="5257800"/>
          </a:xfrm>
        </p:spPr>
        <p:txBody>
          <a:bodyPr/>
          <a:lstStyle/>
          <a:p>
            <a:r>
              <a:rPr lang="en-US" sz="20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000" dirty="0"/>
              <a:t>ERCOT concluded that: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765-kV STEP Core Plan, which the Drill Hole to Sand Lake to Solstice 765-kV Line Project is a subset of, did not introduce any significant additional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No potential future generation studied impacts the Drill Hole to Sand Lake to Solstice 765-kV Line Project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Starting 2024, ERCOT RTP adopted a new methodology of having one summer peak case for each study year with non-coincident peaks for each of the Weather Zones, which eliminates the load scaling impact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1D05C-194C-A740-0667-CE8CB83C9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D62B4-93FD-59ED-38BE-65B2C115C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Project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C3622-D682-0CF7-03D1-913BE1AF3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946405"/>
            <a:ext cx="8666672" cy="5257800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Approximately 104.4 miles of new 765-kV single-circuit transmission line: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Drill Hole to Sand Lake 765-kV single-circuit transmission line, approximately 57.6 miles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Sand Lake to Solstice 765-kV single-circuit transmission line approximately 46.8 miles</a:t>
            </a:r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400" dirty="0"/>
              <a:t>Seven (7) additional 765-kV circuit breakers: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Two (2) at the newly approved Drill Hole 765-kV Switch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Four (4) at the newly approved Sand Lake 765-kV Switch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One (1) at the newly approved Solstice 765-kV Switch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74A17-A399-8479-1516-6ACF1FA5F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75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946405"/>
            <a:ext cx="8666672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/>
              <a:t>Based on the review, ERCOT will recommend the Board endorse the Drill Hole to Sand Lake to Solstice 765-kV Line Project to address the statewide extra-high voltage reliability needs identified in the 2024 RTP driven by rapidly growing electrical demand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TSPs expect to implement the upgrades by Summer 2030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Estimated Capital Cost: $742.2 million</a:t>
            </a:r>
          </a:p>
          <a:p>
            <a:pPr marL="3429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CCN filling will be required to: 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Drill Hole to Sand Lake 765-kV single-circuit transmission line requiring a new right of way (ROW), approximately 57.6-mile; and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Sand Lake to Solstice 765-kV single-circuit transmission line requiring a new ROW, approximately 46.8-mile.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26628</TotalTime>
  <Words>987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Overall Project Summary</vt:lpstr>
      <vt:lpstr>ERCOT Recommendation</vt:lpstr>
      <vt:lpstr>ERCOT Recommendation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484</cp:revision>
  <cp:lastPrinted>2016-01-21T20:53:15Z</cp:lastPrinted>
  <dcterms:created xsi:type="dcterms:W3CDTF">2016-01-21T15:20:31Z</dcterms:created>
  <dcterms:modified xsi:type="dcterms:W3CDTF">2025-11-12T16:22:37Z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